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9e83abf5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9e83abf5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9e83abf5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9e83abf5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c2ba5bfb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c2ba5bfb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c1933e60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c1933e60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a5e9c7d9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a5e9c7d9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c2ba5bfb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c2ba5bfb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c2ba5bfb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c2ba5bfb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c2ba5bfb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c2ba5bfb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c2ba5bfb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c2ba5bfb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a5e9c7d9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a5e9c7d9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a5e9c7d9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a5e9c7d9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b31aa6f7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b31aa6f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c2ba5bfb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c2ba5bfb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b31aa6f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b31aa6f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b31aa6f7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b31aa6f7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9e83abf5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9e83abf5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b31aa6f7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b31aa6f7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b31aa6f7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b31aa6f7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b31aa6f7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b31aa6f7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b31aa6f7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b31aa6f7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b31aa6f7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b31aa6f7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b31aa6f7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b31aa6f7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b31aa6f7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b31aa6f7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b31aa6f7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b31aa6f7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b31aa6f7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b31aa6f7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niversity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143000" y="1465903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5C9"/>
              </a:buClr>
              <a:buSzPts val="4500"/>
              <a:buFont typeface="Calibri"/>
              <a:buNone/>
              <a:defRPr sz="4500">
                <a:solidFill>
                  <a:srgbClr val="0075C9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1143000" y="33111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None/>
              <a:defRPr sz="1800">
                <a:solidFill>
                  <a:schemeClr val="lt2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None/>
              <a:defRPr sz="1800">
                <a:solidFill>
                  <a:schemeClr val="lt2"/>
                </a:solidFill>
              </a:defRPr>
            </a:lvl2pPr>
            <a:lvl3pPr indent="-228600" lvl="2" marL="1371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None/>
              <a:defRPr sz="1800">
                <a:solidFill>
                  <a:schemeClr val="lt2"/>
                </a:solidFill>
              </a:defRPr>
            </a:lvl3pPr>
            <a:lvl4pPr indent="-228600" lvl="3" marL="18288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None/>
              <a:defRPr sz="1800">
                <a:solidFill>
                  <a:schemeClr val="lt2"/>
                </a:solidFill>
              </a:defRPr>
            </a:lvl4pPr>
            <a:lvl5pPr indent="-228600" lvl="4" marL="22860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None/>
              <a:defRPr sz="1800">
                <a:solidFill>
                  <a:schemeClr val="lt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>
                <a:solidFill>
                  <a:schemeClr val="lt2"/>
                </a:solidFill>
              </a:defRPr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>
                <a:solidFill>
                  <a:schemeClr val="lt2"/>
                </a:solidFill>
              </a:defRPr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>
                <a:solidFill>
                  <a:schemeClr val="lt2"/>
                </a:solidFill>
              </a:defRPr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321382" y="4811070"/>
            <a:ext cx="194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1747910" y="3333741"/>
            <a:ext cx="5648100" cy="0"/>
          </a:xfrm>
          <a:prstGeom prst="straightConnector1">
            <a:avLst/>
          </a:prstGeom>
          <a:noFill/>
          <a:ln cap="flat" cmpd="sng" w="9525">
            <a:solidFill>
              <a:srgbClr val="F7D93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Imagen 11"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765" y="-129144"/>
            <a:ext cx="607637" cy="810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" id="15" name="Google Shape;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8575" y="41113"/>
            <a:ext cx="489225" cy="54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6850" y="41125"/>
            <a:ext cx="2928630" cy="5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7398" y="0"/>
            <a:ext cx="659177" cy="5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639225" y="728494"/>
            <a:ext cx="7865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5C9"/>
              </a:buClr>
              <a:buSzPts val="1400"/>
              <a:buNone/>
              <a:defRPr>
                <a:solidFill>
                  <a:srgbClr val="0075C9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649856" y="1770225"/>
            <a:ext cx="4474500" cy="28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321382" y="4811070"/>
            <a:ext cx="194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Imagen 11"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765" y="-129144"/>
            <a:ext cx="607637" cy="8101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3;p3"/>
          <p:cNvCxnSpPr/>
          <p:nvPr/>
        </p:nvCxnSpPr>
        <p:spPr>
          <a:xfrm>
            <a:off x="3460256" y="661359"/>
            <a:ext cx="4861200" cy="2400"/>
          </a:xfrm>
          <a:prstGeom prst="straightConnector1">
            <a:avLst/>
          </a:prstGeom>
          <a:noFill/>
          <a:ln cap="flat" cmpd="sng" w="9525">
            <a:solidFill>
              <a:srgbClr val="F7D93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Logotipo&#10;&#10;Descripción generada automáticamente"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8575" y="41113"/>
            <a:ext cx="489225" cy="54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6850" y="41125"/>
            <a:ext cx="2928630" cy="5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7398" y="0"/>
            <a:ext cx="659177" cy="5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>
  <p:cSld name="Comparació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628650" y="59647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5C9"/>
              </a:buClr>
              <a:buSzPts val="1400"/>
              <a:buNone/>
              <a:defRPr>
                <a:solidFill>
                  <a:srgbClr val="0075C9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629840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None/>
              <a:defRPr b="1" sz="16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None/>
              <a:defRPr b="1" sz="1600">
                <a:solidFill>
                  <a:schemeClr val="lt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None/>
              <a:defRPr b="1" sz="1600">
                <a:solidFill>
                  <a:schemeClr val="lt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None/>
              <a:defRPr b="1" sz="1600">
                <a:solidFill>
                  <a:schemeClr val="lt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None/>
              <a:defRPr b="1" sz="1600">
                <a:solidFill>
                  <a:schemeClr val="lt2"/>
                </a:solidFill>
              </a:defRPr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321382" y="4811070"/>
            <a:ext cx="194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Imagen 11" id="32" name="Google Shape;3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765" y="-129144"/>
            <a:ext cx="607637" cy="8101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Google Shape;33;p4"/>
          <p:cNvCxnSpPr/>
          <p:nvPr/>
        </p:nvCxnSpPr>
        <p:spPr>
          <a:xfrm>
            <a:off x="3460256" y="661359"/>
            <a:ext cx="4861200" cy="2400"/>
          </a:xfrm>
          <a:prstGeom prst="straightConnector1">
            <a:avLst/>
          </a:prstGeom>
          <a:noFill/>
          <a:ln cap="flat" cmpd="sng" w="9525">
            <a:solidFill>
              <a:srgbClr val="F7D93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Logotipo&#10;&#10;Descripción generada automáticamente" id="34" name="Google Shape;3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8575" y="41113"/>
            <a:ext cx="489225" cy="54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6850" y="41125"/>
            <a:ext cx="2928630" cy="5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7398" y="0"/>
            <a:ext cx="659177" cy="5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>
  <p:cSld name="Solo el título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628650" y="59647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5C9"/>
              </a:buClr>
              <a:buSzPts val="1400"/>
              <a:buNone/>
              <a:defRPr>
                <a:solidFill>
                  <a:srgbClr val="0075C9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321382" y="4811070"/>
            <a:ext cx="194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Imagen 11" id="40" name="Google Shape;4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765" y="-129144"/>
            <a:ext cx="607637" cy="8101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" name="Google Shape;41;p5"/>
          <p:cNvCxnSpPr/>
          <p:nvPr/>
        </p:nvCxnSpPr>
        <p:spPr>
          <a:xfrm>
            <a:off x="3460256" y="661359"/>
            <a:ext cx="4861200" cy="2400"/>
          </a:xfrm>
          <a:prstGeom prst="straightConnector1">
            <a:avLst/>
          </a:prstGeom>
          <a:noFill/>
          <a:ln cap="flat" cmpd="sng" w="9525">
            <a:solidFill>
              <a:srgbClr val="F7D93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Logotipo&#10;&#10;Descripción generada automáticamente" id="42" name="Google Shape;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8575" y="41113"/>
            <a:ext cx="489225" cy="54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6850" y="41125"/>
            <a:ext cx="2928630" cy="5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7398" y="0"/>
            <a:ext cx="659177" cy="5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uerpo">
  <p:cSld name="Solo el título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628650" y="793175"/>
            <a:ext cx="78867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5C9"/>
              </a:buClr>
              <a:buSzPts val="1400"/>
              <a:buNone/>
              <a:defRPr>
                <a:solidFill>
                  <a:srgbClr val="0075C9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321382" y="4811070"/>
            <a:ext cx="194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Imagen 11" id="48" name="Google Shape;4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765" y="-129144"/>
            <a:ext cx="607637" cy="8101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" name="Google Shape;49;p6"/>
          <p:cNvCxnSpPr/>
          <p:nvPr/>
        </p:nvCxnSpPr>
        <p:spPr>
          <a:xfrm>
            <a:off x="3460256" y="661359"/>
            <a:ext cx="4861200" cy="2400"/>
          </a:xfrm>
          <a:prstGeom prst="straightConnector1">
            <a:avLst/>
          </a:prstGeom>
          <a:noFill/>
          <a:ln cap="flat" cmpd="sng" w="9525">
            <a:solidFill>
              <a:srgbClr val="F7D93E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0" name="Google Shape;50;p6"/>
          <p:cNvSpPr txBox="1"/>
          <p:nvPr>
            <p:ph idx="1" type="body"/>
          </p:nvPr>
        </p:nvSpPr>
        <p:spPr>
          <a:xfrm>
            <a:off x="649850" y="1414300"/>
            <a:ext cx="7668000" cy="3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descr="Logotipo&#10;&#10;Descripción generada automáticamente" id="51" name="Google Shape;5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8575" y="41113"/>
            <a:ext cx="489225" cy="54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6850" y="41125"/>
            <a:ext cx="2928630" cy="5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7398" y="0"/>
            <a:ext cx="659177" cy="5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>
  <p:cSld name="En blanco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321382" y="4811070"/>
            <a:ext cx="194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Imagen 11" id="56" name="Google Shape;5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765" y="-129144"/>
            <a:ext cx="607637" cy="8101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7"/>
          <p:cNvCxnSpPr/>
          <p:nvPr/>
        </p:nvCxnSpPr>
        <p:spPr>
          <a:xfrm>
            <a:off x="3460256" y="661359"/>
            <a:ext cx="4861200" cy="2400"/>
          </a:xfrm>
          <a:prstGeom prst="straightConnector1">
            <a:avLst/>
          </a:prstGeom>
          <a:noFill/>
          <a:ln cap="flat" cmpd="sng" w="9525">
            <a:solidFill>
              <a:srgbClr val="F7D93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Logotipo&#10;&#10;Descripción generada automáticamente" id="58" name="Google Shape;5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8575" y="41113"/>
            <a:ext cx="489225" cy="54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6850" y="41125"/>
            <a:ext cx="2928630" cy="5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7398" y="0"/>
            <a:ext cx="659177" cy="5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>
  <p:cSld name="Contenido con título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>
            <p:ph type="title"/>
          </p:nvPr>
        </p:nvSpPr>
        <p:spPr>
          <a:xfrm>
            <a:off x="629897" y="491381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5C9"/>
              </a:buClr>
              <a:buSzPts val="2400"/>
              <a:buFont typeface="Calibri"/>
              <a:buNone/>
              <a:defRPr sz="2400">
                <a:solidFill>
                  <a:srgbClr val="0075C9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" type="body"/>
          </p:nvPr>
        </p:nvSpPr>
        <p:spPr>
          <a:xfrm>
            <a:off x="3887390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2" type="body"/>
          </p:nvPr>
        </p:nvSpPr>
        <p:spPr>
          <a:xfrm>
            <a:off x="629840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8321382" y="4811070"/>
            <a:ext cx="194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Imagen 11" id="66" name="Google Shape;6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765" y="-129144"/>
            <a:ext cx="607637" cy="8101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8"/>
          <p:cNvCxnSpPr/>
          <p:nvPr/>
        </p:nvCxnSpPr>
        <p:spPr>
          <a:xfrm>
            <a:off x="3460256" y="661359"/>
            <a:ext cx="4861200" cy="2400"/>
          </a:xfrm>
          <a:prstGeom prst="straightConnector1">
            <a:avLst/>
          </a:prstGeom>
          <a:noFill/>
          <a:ln cap="flat" cmpd="sng" w="9525">
            <a:solidFill>
              <a:srgbClr val="F7D93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Logotipo&#10;&#10;Descripción generada automáticamente" id="68" name="Google Shape;6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8575" y="41113"/>
            <a:ext cx="489225" cy="54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6850" y="41125"/>
            <a:ext cx="2928630" cy="5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7398" y="0"/>
            <a:ext cx="659177" cy="5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>
  <p:cSld name="Imagen con título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/>
          <p:nvPr>
            <p:ph type="title"/>
          </p:nvPr>
        </p:nvSpPr>
        <p:spPr>
          <a:xfrm>
            <a:off x="629840" y="501975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5C9"/>
              </a:buClr>
              <a:buSzPts val="2400"/>
              <a:buFont typeface="Calibri"/>
              <a:buNone/>
              <a:defRPr sz="2400">
                <a:solidFill>
                  <a:srgbClr val="0075C9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/>
          <p:nvPr>
            <p:ph idx="2" type="pic"/>
          </p:nvPr>
        </p:nvSpPr>
        <p:spPr>
          <a:xfrm>
            <a:off x="3887390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9"/>
          <p:cNvSpPr txBox="1"/>
          <p:nvPr>
            <p:ph idx="1" type="body"/>
          </p:nvPr>
        </p:nvSpPr>
        <p:spPr>
          <a:xfrm>
            <a:off x="629784" y="1702125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Calibri"/>
              <a:buNone/>
              <a:defRPr sz="12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Calibri"/>
              <a:buNone/>
              <a:defRPr sz="1200">
                <a:solidFill>
                  <a:schemeClr val="lt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Calibri"/>
              <a:buNone/>
              <a:defRPr sz="1200">
                <a:solidFill>
                  <a:schemeClr val="lt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Calibri"/>
              <a:buNone/>
              <a:defRPr sz="1200">
                <a:solidFill>
                  <a:schemeClr val="lt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Calibri"/>
              <a:buNone/>
              <a:defRPr sz="1200">
                <a:solidFill>
                  <a:schemeClr val="lt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>
                <a:solidFill>
                  <a:schemeClr val="lt2"/>
                </a:solidFill>
              </a:defRPr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>
                <a:solidFill>
                  <a:schemeClr val="lt2"/>
                </a:solidFill>
              </a:defRPr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>
                <a:solidFill>
                  <a:schemeClr val="lt2"/>
                </a:solidFill>
              </a:defRPr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321382" y="4811070"/>
            <a:ext cx="194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Imagen 11" id="76" name="Google Shape;7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765" y="-129144"/>
            <a:ext cx="607637" cy="8101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9"/>
          <p:cNvCxnSpPr/>
          <p:nvPr/>
        </p:nvCxnSpPr>
        <p:spPr>
          <a:xfrm>
            <a:off x="3460256" y="661359"/>
            <a:ext cx="4861200" cy="2400"/>
          </a:xfrm>
          <a:prstGeom prst="straightConnector1">
            <a:avLst/>
          </a:prstGeom>
          <a:noFill/>
          <a:ln cap="flat" cmpd="sng" w="9525">
            <a:solidFill>
              <a:srgbClr val="F7D93E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Logotipo&#10;&#10;Descripción generada automáticamente" id="78" name="Google Shape;7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8725" y="53063"/>
            <a:ext cx="489225" cy="54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251" y="-236103"/>
            <a:ext cx="1784375" cy="11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2" name="Google Shape;82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3" name="Google Shape;83;p10"/>
          <p:cNvSpPr txBox="1"/>
          <p:nvPr>
            <p:ph idx="12" type="sldNum"/>
          </p:nvPr>
        </p:nvSpPr>
        <p:spPr>
          <a:xfrm>
            <a:off x="8472458" y="4663217"/>
            <a:ext cx="548700" cy="207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5C9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75C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195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5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195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195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195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195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195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21382" y="4811070"/>
            <a:ext cx="194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3_5S2FSSiHpSsj_M0djtuf4LeyRQ_DSf/view" TargetMode="External"/><Relationship Id="rId4" Type="http://schemas.openxmlformats.org/officeDocument/2006/relationships/image" Target="../media/image17.jpg"/><Relationship Id="rId5" Type="http://schemas.openxmlformats.org/officeDocument/2006/relationships/hyperlink" Target="http://www.youtube.com/watch?v=0yueTFx-MdQ" TargetMode="External"/><Relationship Id="rId6" Type="http://schemas.openxmlformats.org/officeDocument/2006/relationships/image" Target="../media/image7.jpg"/><Relationship Id="rId7" Type="http://schemas.openxmlformats.org/officeDocument/2006/relationships/hyperlink" Target="http://www.youtube.com/watch?v=PD-lpcj6bDw" TargetMode="External"/><Relationship Id="rId8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Relationship Id="rId5" Type="http://schemas.openxmlformats.org/officeDocument/2006/relationships/image" Target="../media/image34.png"/><Relationship Id="rId6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39.png"/><Relationship Id="rId6" Type="http://schemas.openxmlformats.org/officeDocument/2006/relationships/image" Target="../media/image8.png"/><Relationship Id="rId7" Type="http://schemas.openxmlformats.org/officeDocument/2006/relationships/image" Target="../media/image13.png"/><Relationship Id="rId8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Relationship Id="rId4" Type="http://schemas.openxmlformats.org/officeDocument/2006/relationships/image" Target="../media/image8.png"/><Relationship Id="rId5" Type="http://schemas.openxmlformats.org/officeDocument/2006/relationships/image" Target="../media/image29.gif"/><Relationship Id="rId6" Type="http://schemas.openxmlformats.org/officeDocument/2006/relationships/image" Target="../media/image3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/>
          <p:nvPr>
            <p:ph type="title"/>
          </p:nvPr>
        </p:nvSpPr>
        <p:spPr>
          <a:xfrm>
            <a:off x="1143000" y="1755803"/>
            <a:ext cx="6858000" cy="1790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150"/>
              <a:t>3D Reconstruction Using Nerfstudio Software</a:t>
            </a:r>
            <a:endParaRPr sz="3150"/>
          </a:p>
        </p:txBody>
      </p:sp>
      <p:sp>
        <p:nvSpPr>
          <p:cNvPr id="89" name="Google Shape;89;p11"/>
          <p:cNvSpPr txBox="1"/>
          <p:nvPr>
            <p:ph idx="1" type="body"/>
          </p:nvPr>
        </p:nvSpPr>
        <p:spPr>
          <a:xfrm>
            <a:off x="1143000" y="3615926"/>
            <a:ext cx="6858000" cy="797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s"/>
              <a:t>Nicolás Araya</a:t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s"/>
              <a:t>Universidad de O’Higgins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type="title"/>
          </p:nvPr>
        </p:nvSpPr>
        <p:spPr>
          <a:xfrm>
            <a:off x="639225" y="728494"/>
            <a:ext cx="7865700" cy="9942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 to Neural Radiance Fields</a:t>
            </a:r>
            <a:endParaRPr/>
          </a:p>
        </p:txBody>
      </p:sp>
      <p:pic>
        <p:nvPicPr>
          <p:cNvPr id="171" name="Google Shape;171;p20" title="2024-12-13-01-07-5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38" y="3372325"/>
            <a:ext cx="3053237" cy="171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 title="Splatfacto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225" y="1552925"/>
            <a:ext cx="3053282" cy="1717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.. and much better.. It seems neural network algorithm are the future for dense 3D modeling.&#10;&#10;https://docs.nerf.studio/en/latest/nerfology/methods/nerfacto.html" id="173" name="Google Shape;173;p20" title="Challenging Dataset: 3D point cloud generated with the nerfacto neural network model for 360° videos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4001" y="2102225"/>
            <a:ext cx="4170925" cy="23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>
            <p:ph type="title"/>
          </p:nvPr>
        </p:nvSpPr>
        <p:spPr>
          <a:xfrm>
            <a:off x="628650" y="793175"/>
            <a:ext cx="7886700" cy="491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NeRF objective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 txBox="1"/>
          <p:nvPr>
            <p:ph idx="1" type="body"/>
          </p:nvPr>
        </p:nvSpPr>
        <p:spPr>
          <a:xfrm>
            <a:off x="649850" y="1414300"/>
            <a:ext cx="7668000" cy="3207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"/>
              <a:t>Given a set of input images, optimize a continuous volumetric representation of a scene.</a:t>
            </a:r>
            <a:endParaRPr/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263" y="2489877"/>
            <a:ext cx="7135475" cy="16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 txBox="1"/>
          <p:nvPr/>
        </p:nvSpPr>
        <p:spPr>
          <a:xfrm>
            <a:off x="331300" y="4751625"/>
            <a:ext cx="530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2"/>
                </a:solidFill>
              </a:rPr>
              <a:t>Mildenhall, Ben, et al. "Nerf: Representing scenes as neural radiance fields for view synthesis." Communications of the ACM 65.1 (2021): 99-106.</a:t>
            </a:r>
            <a:endParaRPr sz="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639225" y="728494"/>
            <a:ext cx="7865700" cy="994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NeRF Input</a:t>
            </a:r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125" y="1347119"/>
            <a:ext cx="3997896" cy="311600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/>
          <p:nvPr/>
        </p:nvSpPr>
        <p:spPr>
          <a:xfrm>
            <a:off x="331300" y="4751625"/>
            <a:ext cx="530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2"/>
                </a:solidFill>
              </a:rPr>
              <a:t>Mildenhall, Ben, et al. "Nerf: Representing scenes as neural radiance fields for view synthesis." Communications of the ACM 65.1 (2021): 99-106.</a:t>
            </a:r>
            <a:endParaRPr sz="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628650" y="793175"/>
            <a:ext cx="7886700" cy="491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Ray Generation</a:t>
            </a:r>
            <a:endParaRPr/>
          </a:p>
        </p:txBody>
      </p:sp>
      <p:sp>
        <p:nvSpPr>
          <p:cNvPr id="194" name="Google Shape;194;p23"/>
          <p:cNvSpPr txBox="1"/>
          <p:nvPr>
            <p:ph idx="1" type="body"/>
          </p:nvPr>
        </p:nvSpPr>
        <p:spPr>
          <a:xfrm>
            <a:off x="649850" y="1414300"/>
            <a:ext cx="7668000" cy="3207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620" y="1546174"/>
            <a:ext cx="4032748" cy="2758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475" y="2789150"/>
            <a:ext cx="1630149" cy="119554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 txBox="1"/>
          <p:nvPr/>
        </p:nvSpPr>
        <p:spPr>
          <a:xfrm>
            <a:off x="331300" y="4751625"/>
            <a:ext cx="530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2"/>
                </a:solidFill>
              </a:rPr>
              <a:t>Yu, Yue. "NeRF: How NDC Works." Yue Yu's Blog, 12 Aug. 2022, yconquesty.github.io/blog/ml/nerf/nerf_ndc.html#background. Accessed 21 May 2025.</a:t>
            </a:r>
            <a:endParaRPr sz="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628650" y="793175"/>
            <a:ext cx="7886700" cy="491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Ray Generation</a:t>
            </a:r>
            <a:endParaRPr/>
          </a:p>
        </p:txBody>
      </p:sp>
      <p:sp>
        <p:nvSpPr>
          <p:cNvPr id="204" name="Google Shape;204;p24"/>
          <p:cNvSpPr txBox="1"/>
          <p:nvPr>
            <p:ph idx="1" type="body"/>
          </p:nvPr>
        </p:nvSpPr>
        <p:spPr>
          <a:xfrm>
            <a:off x="649850" y="1414300"/>
            <a:ext cx="7668000" cy="3207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488" y="1581960"/>
            <a:ext cx="6058726" cy="28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/>
        </p:nvSpPr>
        <p:spPr>
          <a:xfrm>
            <a:off x="331300" y="4751625"/>
            <a:ext cx="530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2"/>
                </a:solidFill>
              </a:rPr>
              <a:t>Yu, Yue. "NeRF: How NDC Works." Yue Yu's Blog, 12 Aug. 2022, yconquesty.github.io/blog/ml/nerf/nerf_ndc.html#background. Accessed 21 May 2025.</a:t>
            </a:r>
            <a:endParaRPr sz="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628650" y="793175"/>
            <a:ext cx="7886700" cy="491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Ray Generation</a:t>
            </a:r>
            <a:endParaRPr/>
          </a:p>
        </p:txBody>
      </p:sp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649850" y="1414300"/>
            <a:ext cx="7668000" cy="3207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5"/>
          <p:cNvSpPr txBox="1"/>
          <p:nvPr/>
        </p:nvSpPr>
        <p:spPr>
          <a:xfrm>
            <a:off x="310600" y="4681800"/>
            <a:ext cx="530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2"/>
                </a:solidFill>
              </a:rPr>
              <a:t>Gao, Kyle, et al. "Nerf: Neural radiance field in 3d vision, a comprehensive review." arXiv preprint arXiv:2210.00379 (2022).</a:t>
            </a:r>
            <a:endParaRPr sz="600">
              <a:solidFill>
                <a:schemeClr val="lt2"/>
              </a:solidFill>
            </a:endParaRPr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035" y="1798075"/>
            <a:ext cx="6849924" cy="24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628650" y="793175"/>
            <a:ext cx="7886700" cy="491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Vanilla NeRF Positional Encoding</a:t>
            </a:r>
            <a:endParaRPr/>
          </a:p>
        </p:txBody>
      </p:sp>
      <p:sp>
        <p:nvSpPr>
          <p:cNvPr id="220" name="Google Shape;220;p26"/>
          <p:cNvSpPr txBox="1"/>
          <p:nvPr>
            <p:ph idx="1" type="body"/>
          </p:nvPr>
        </p:nvSpPr>
        <p:spPr>
          <a:xfrm>
            <a:off x="649850" y="1414300"/>
            <a:ext cx="7668000" cy="3207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"/>
              <a:t>M</a:t>
            </a:r>
            <a:r>
              <a:rPr lang="es"/>
              <a:t>apping the inputs to a higher dimensional space using high frequency functions before passing them to the network enables better fitting of data that contains high frequency variation.</a:t>
            </a:r>
            <a:endParaRPr/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325" y="2224049"/>
            <a:ext cx="6288621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/>
        </p:nvSpPr>
        <p:spPr>
          <a:xfrm>
            <a:off x="331300" y="4751625"/>
            <a:ext cx="682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2"/>
                </a:solidFill>
              </a:rPr>
              <a:t>1 </a:t>
            </a:r>
            <a:r>
              <a:rPr lang="es" sz="800">
                <a:solidFill>
                  <a:schemeClr val="lt2"/>
                </a:solidFill>
              </a:rPr>
              <a:t>Mildenhall, Ben, et al. "Nerf: Representing scenes as neural radiance fields for view synthesis." Communications of the ACM 65.1 (2021): 99-106.</a:t>
            </a:r>
            <a:br>
              <a:rPr lang="es" sz="800">
                <a:solidFill>
                  <a:schemeClr val="lt2"/>
                </a:solidFill>
              </a:rPr>
            </a:br>
            <a:r>
              <a:rPr lang="es" sz="800">
                <a:solidFill>
                  <a:schemeClr val="lt2"/>
                </a:solidFill>
              </a:rPr>
              <a:t>2 Rahaman, Nasim, et al. "On the spectral bias of neural networks." International conference on machine learning. PMLR, 2019.</a:t>
            </a:r>
            <a:endParaRPr sz="800">
              <a:solidFill>
                <a:schemeClr val="lt2"/>
              </a:solidFill>
            </a:endParaRPr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550" y="2960750"/>
            <a:ext cx="1681486" cy="17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570" y="2979904"/>
            <a:ext cx="1622155" cy="17525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6"/>
          <p:cNvCxnSpPr>
            <a:stCxn id="223" idx="3"/>
            <a:endCxn id="224" idx="1"/>
          </p:cNvCxnSpPr>
          <p:nvPr/>
        </p:nvCxnSpPr>
        <p:spPr>
          <a:xfrm>
            <a:off x="3825035" y="3856188"/>
            <a:ext cx="1266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6" name="Google Shape;22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4992" y="3501950"/>
            <a:ext cx="327300" cy="30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628650" y="793175"/>
            <a:ext cx="7886700" cy="491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General NeRF Architecture</a:t>
            </a:r>
            <a:endParaRPr/>
          </a:p>
        </p:txBody>
      </p:sp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649850" y="1414300"/>
            <a:ext cx="7668000" cy="3207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"/>
              <a:t>MLP Base with 8 fully connected layers with 256 channels per layer.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"/>
              <a:t>MLP Head with 256 channels takes this feature, concatenates it with the encoded view direction, and maps it to the final output.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s"/>
              <a:t>Inputs:</a:t>
            </a:r>
            <a:r>
              <a:rPr lang="es"/>
              <a:t> MLP Base: PE(x,y,z) | MLP Head PE(directions) + Density </a:t>
            </a:r>
            <a:r>
              <a:rPr lang="es"/>
              <a:t>Embeddings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s"/>
              <a:t>Outputs:</a:t>
            </a:r>
            <a:r>
              <a:rPr lang="es"/>
              <a:t> Density &amp; Radiance (RGB)</a:t>
            </a:r>
            <a:endParaRPr/>
          </a:p>
        </p:txBody>
      </p:sp>
      <p:pic>
        <p:nvPicPr>
          <p:cNvPr id="233" name="Google Shape;233;p27"/>
          <p:cNvPicPr preferRelativeResize="0"/>
          <p:nvPr/>
        </p:nvPicPr>
        <p:blipFill rotWithShape="1">
          <a:blip r:embed="rId3">
            <a:alphaModFix/>
          </a:blip>
          <a:srcRect b="3715" l="0" r="0" t="6096"/>
          <a:stretch/>
        </p:blipFill>
        <p:spPr>
          <a:xfrm>
            <a:off x="1749700" y="2866900"/>
            <a:ext cx="5644600" cy="21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/>
        </p:nvSpPr>
        <p:spPr>
          <a:xfrm>
            <a:off x="331300" y="4751625"/>
            <a:ext cx="530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2"/>
                </a:solidFill>
              </a:rPr>
              <a:t>Mildenhall, Ben, et al. "Nerf: Representing scenes as neural radiance fields for view synthesis." Communications of the ACM 65.1 (2021): 99-106.</a:t>
            </a:r>
            <a:endParaRPr sz="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type="title"/>
          </p:nvPr>
        </p:nvSpPr>
        <p:spPr>
          <a:xfrm>
            <a:off x="628650" y="793175"/>
            <a:ext cx="7886700" cy="491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NeRF Output</a:t>
            </a:r>
            <a:endParaRPr/>
          </a:p>
        </p:txBody>
      </p:sp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649850" y="1414300"/>
            <a:ext cx="7668000" cy="3207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600" y="2026645"/>
            <a:ext cx="5121900" cy="19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75" y="2453025"/>
            <a:ext cx="2789676" cy="11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title"/>
          </p:nvPr>
        </p:nvSpPr>
        <p:spPr>
          <a:xfrm>
            <a:off x="628650" y="790350"/>
            <a:ext cx="7886700" cy="491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Steps to Create a Dataset</a:t>
            </a:r>
            <a:endParaRPr/>
          </a:p>
        </p:txBody>
      </p:sp>
      <p:sp>
        <p:nvSpPr>
          <p:cNvPr id="248" name="Google Shape;248;p29"/>
          <p:cNvSpPr txBox="1"/>
          <p:nvPr>
            <p:ph idx="1" type="body"/>
          </p:nvPr>
        </p:nvSpPr>
        <p:spPr>
          <a:xfrm>
            <a:off x="649850" y="1418750"/>
            <a:ext cx="7668000" cy="3203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Scene Capturing</a:t>
            </a:r>
            <a:endParaRPr/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613" y="1866328"/>
            <a:ext cx="4804776" cy="26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/>
          <p:nvPr>
            <p:ph type="title"/>
          </p:nvPr>
        </p:nvSpPr>
        <p:spPr>
          <a:xfrm>
            <a:off x="629847" y="867656"/>
            <a:ext cx="2949000" cy="1200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</a:t>
            </a:r>
            <a:endParaRPr/>
          </a:p>
        </p:txBody>
      </p:sp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3887400" y="1721548"/>
            <a:ext cx="4629300" cy="2674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"/>
              <a:t>Master Student in Electrical Engineering at Universidad de O’Higgins and RISLab Research Assistant.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"/>
              <a:t>Actual Research Fields: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Precision Agriculture IoT 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Computer Vision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Deep Learning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Robotics </a:t>
            </a:r>
            <a:endParaRPr/>
          </a:p>
        </p:txBody>
      </p:sp>
      <p:pic>
        <p:nvPicPr>
          <p:cNvPr id="96" name="Google Shape;9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388" y="1697588"/>
            <a:ext cx="2053125" cy="2053125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180000" dist="57150">
              <a:srgbClr val="000000">
                <a:alpha val="37000"/>
              </a:srgbClr>
            </a:outerShdw>
          </a:effectLst>
        </p:spPr>
      </p:pic>
      <p:sp>
        <p:nvSpPr>
          <p:cNvPr id="97" name="Google Shape;97;p12"/>
          <p:cNvSpPr txBox="1"/>
          <p:nvPr/>
        </p:nvSpPr>
        <p:spPr>
          <a:xfrm>
            <a:off x="604350" y="3995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Nicolás Marcelo Araya Ponce</a:t>
            </a:r>
            <a:endParaRPr b="1"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4">
            <a:alphaModFix/>
          </a:blip>
          <a:srcRect b="21570" l="32574" r="27441" t="30592"/>
          <a:stretch/>
        </p:blipFill>
        <p:spPr>
          <a:xfrm>
            <a:off x="6637608" y="2508344"/>
            <a:ext cx="1003434" cy="4002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000000">
                <a:alpha val="50000"/>
              </a:srgbClr>
            </a:outerShdw>
          </a:effectLst>
        </p:spPr>
      </p:pic>
      <p:grpSp>
        <p:nvGrpSpPr>
          <p:cNvPr id="99" name="Google Shape;99;p12"/>
          <p:cNvGrpSpPr/>
          <p:nvPr/>
        </p:nvGrpSpPr>
        <p:grpSpPr>
          <a:xfrm>
            <a:off x="6208729" y="2977479"/>
            <a:ext cx="1589227" cy="335534"/>
            <a:chOff x="152400" y="1836025"/>
            <a:chExt cx="9143999" cy="1776250"/>
          </a:xfrm>
        </p:grpSpPr>
        <p:pic>
          <p:nvPicPr>
            <p:cNvPr id="100" name="Google Shape;100;p12"/>
            <p:cNvPicPr preferRelativeResize="0"/>
            <p:nvPr/>
          </p:nvPicPr>
          <p:blipFill rotWithShape="1">
            <a:blip r:embed="rId5">
              <a:alphaModFix/>
            </a:blip>
            <a:srcRect b="0" l="32313" r="0" t="0"/>
            <a:stretch/>
          </p:blipFill>
          <p:spPr>
            <a:xfrm>
              <a:off x="3106800" y="1836025"/>
              <a:ext cx="6189600" cy="17762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>
                <a:srgbClr val="000000">
                  <a:alpha val="73000"/>
                </a:srgbClr>
              </a:outerShdw>
            </a:effectLst>
          </p:spPr>
        </p:pic>
        <p:pic>
          <p:nvPicPr>
            <p:cNvPr id="101" name="Google Shape;101;p12"/>
            <p:cNvPicPr preferRelativeResize="0"/>
            <p:nvPr/>
          </p:nvPicPr>
          <p:blipFill rotWithShape="1">
            <a:blip r:embed="rId6">
              <a:alphaModFix/>
            </a:blip>
            <a:srcRect b="0" l="0" r="67749" t="0"/>
            <a:stretch/>
          </p:blipFill>
          <p:spPr>
            <a:xfrm>
              <a:off x="152400" y="1836025"/>
              <a:ext cx="2948999" cy="17762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>
                <a:srgbClr val="000000">
                  <a:alpha val="73000"/>
                </a:srgbClr>
              </a:outerShdw>
            </a:effectLst>
          </p:spPr>
        </p:pic>
      </p:grpSp>
      <p:pic>
        <p:nvPicPr>
          <p:cNvPr id="102" name="Google Shape;102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1925" y="3661247"/>
            <a:ext cx="745603" cy="4002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>
              <a:srgbClr val="000000">
                <a:alpha val="50000"/>
              </a:srgbClr>
            </a:outerShdw>
          </a:effectLst>
        </p:spPr>
      </p:pic>
      <p:pic>
        <p:nvPicPr>
          <p:cNvPr id="103" name="Google Shape;103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68138" y="2067949"/>
            <a:ext cx="798924" cy="708425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628650" y="790350"/>
            <a:ext cx="7886700" cy="491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Steps to Create a Dataset</a:t>
            </a:r>
            <a:endParaRPr/>
          </a:p>
        </p:txBody>
      </p:sp>
      <p:sp>
        <p:nvSpPr>
          <p:cNvPr id="255" name="Google Shape;255;p30"/>
          <p:cNvSpPr txBox="1"/>
          <p:nvPr>
            <p:ph idx="1" type="body"/>
          </p:nvPr>
        </p:nvSpPr>
        <p:spPr>
          <a:xfrm>
            <a:off x="649850" y="1418750"/>
            <a:ext cx="7668000" cy="3203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Obtaining the Camera Parameters for each frame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/>
              <a:t>Structure From Motion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/>
              <a:t>Known Camera Parameters</a:t>
            </a:r>
            <a:endParaRPr/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2288949"/>
            <a:ext cx="7886701" cy="25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628650" y="793175"/>
            <a:ext cx="7886700" cy="491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COLMAP</a:t>
            </a:r>
            <a:endParaRPr/>
          </a:p>
        </p:txBody>
      </p:sp>
      <p:sp>
        <p:nvSpPr>
          <p:cNvPr id="262" name="Google Shape;262;p31"/>
          <p:cNvSpPr txBox="1"/>
          <p:nvPr>
            <p:ph idx="1" type="body"/>
          </p:nvPr>
        </p:nvSpPr>
        <p:spPr>
          <a:xfrm>
            <a:off x="649850" y="1414300"/>
            <a:ext cx="7668000" cy="3207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"/>
              <a:t>COLMAP is a general-purpose Structure-from-Motion (SfM) and Multi-View Stereo (MVS) pipeline.</a:t>
            </a:r>
            <a:endParaRPr/>
          </a:p>
        </p:txBody>
      </p:sp>
      <p:sp>
        <p:nvSpPr>
          <p:cNvPr id="263" name="Google Shape;263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1"/>
          <p:cNvSpPr txBox="1"/>
          <p:nvPr/>
        </p:nvSpPr>
        <p:spPr>
          <a:xfrm>
            <a:off x="331300" y="4751625"/>
            <a:ext cx="645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2"/>
                </a:solidFill>
              </a:rPr>
              <a:t>2 Schonberger, Johannes L., and Jan-Michael Frahm. "Structure-from-motion revisited." Proceedings of the IEEE conference on computer vision and pattern recognition. 2016. </a:t>
            </a:r>
            <a:endParaRPr sz="800">
              <a:solidFill>
                <a:schemeClr val="lt2"/>
              </a:solidFill>
            </a:endParaRPr>
          </a:p>
        </p:txBody>
      </p:sp>
      <p:sp>
        <p:nvSpPr>
          <p:cNvPr id="265" name="Google Shape;265;p31"/>
          <p:cNvSpPr txBox="1"/>
          <p:nvPr/>
        </p:nvSpPr>
        <p:spPr>
          <a:xfrm>
            <a:off x="331300" y="4578525"/>
            <a:ext cx="645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2"/>
                </a:solidFill>
              </a:rPr>
              <a:t>1 </a:t>
            </a:r>
            <a:r>
              <a:rPr lang="es" sz="800">
                <a:solidFill>
                  <a:schemeClr val="lt2"/>
                </a:solidFill>
              </a:rPr>
              <a:t>Schönberger, Johannes L., et al. "Pixelwise view selection for unstructured multi-view stereo." Springer International Publishing, 2016.</a:t>
            </a:r>
            <a:endParaRPr/>
          </a:p>
        </p:txBody>
      </p:sp>
      <p:pic>
        <p:nvPicPr>
          <p:cNvPr id="266" name="Google Shape;266;p31"/>
          <p:cNvPicPr preferRelativeResize="0"/>
          <p:nvPr/>
        </p:nvPicPr>
        <p:blipFill rotWithShape="1">
          <a:blip r:embed="rId3">
            <a:alphaModFix/>
          </a:blip>
          <a:srcRect b="38359" l="0" r="0" t="0"/>
          <a:stretch/>
        </p:blipFill>
        <p:spPr>
          <a:xfrm>
            <a:off x="2181550" y="1786787"/>
            <a:ext cx="4780899" cy="1578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 rotWithShape="1">
          <a:blip r:embed="rId3">
            <a:alphaModFix/>
          </a:blip>
          <a:srcRect b="0" l="0" r="0" t="66195"/>
          <a:stretch/>
        </p:blipFill>
        <p:spPr>
          <a:xfrm>
            <a:off x="2151950" y="3438434"/>
            <a:ext cx="4840099" cy="87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type="title"/>
          </p:nvPr>
        </p:nvSpPr>
        <p:spPr>
          <a:xfrm>
            <a:off x="628650" y="793175"/>
            <a:ext cx="7886700" cy="491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Steps to Create a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2"/>
          <p:cNvSpPr txBox="1"/>
          <p:nvPr>
            <p:ph idx="1" type="body"/>
          </p:nvPr>
        </p:nvSpPr>
        <p:spPr>
          <a:xfrm>
            <a:off x="649850" y="1414300"/>
            <a:ext cx="7668000" cy="3207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transforms.json “data compilation”</a:t>
            </a:r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387" y="1959075"/>
            <a:ext cx="2683226" cy="300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type="title"/>
          </p:nvPr>
        </p:nvSpPr>
        <p:spPr>
          <a:xfrm>
            <a:off x="639225" y="728494"/>
            <a:ext cx="7865700" cy="994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Nerfstudio Hands On!</a:t>
            </a:r>
            <a:endParaRPr/>
          </a:p>
        </p:txBody>
      </p:sp>
      <p:pic>
        <p:nvPicPr>
          <p:cNvPr id="280" name="Google Shape;2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994" y="1381194"/>
            <a:ext cx="3116007" cy="311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225" y="1381194"/>
            <a:ext cx="2274350" cy="13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3"/>
          <p:cNvSpPr txBox="1"/>
          <p:nvPr>
            <p:ph type="title"/>
          </p:nvPr>
        </p:nvSpPr>
        <p:spPr>
          <a:xfrm>
            <a:off x="2355525" y="4416850"/>
            <a:ext cx="4433100" cy="5640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http://bit.ly/Nerf-Hands-On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/>
          <p:nvPr>
            <p:ph type="title"/>
          </p:nvPr>
        </p:nvSpPr>
        <p:spPr>
          <a:xfrm>
            <a:off x="628650" y="793175"/>
            <a:ext cx="7886700" cy="491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References</a:t>
            </a:r>
            <a:endParaRPr/>
          </a:p>
        </p:txBody>
      </p:sp>
      <p:sp>
        <p:nvSpPr>
          <p:cNvPr id="289" name="Google Shape;289;p34"/>
          <p:cNvSpPr txBox="1"/>
          <p:nvPr>
            <p:ph idx="1" type="body"/>
          </p:nvPr>
        </p:nvSpPr>
        <p:spPr>
          <a:xfrm>
            <a:off x="649850" y="1414300"/>
            <a:ext cx="7668000" cy="3207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Tancik, Matthew, et al. "Nerfstudio: A modular framework for neural radiance field development." ACM SIGGRAPH 2023 conference proceedings. 2023.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Mildenhall, Ben, et al. "Nerf: Representing scenes as neural radiance fields for view synthesis." Communications of the ACM 65.1 (2021): 99-106.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Lombardi, Stephen, et al. "Neural volumes: Learning dynamic renderable volumes from images." arXiv preprint arXiv:1906.07751 (2019).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Rahaman, Nasim, et al. "On the spectral bias of neural networks." International conference on machine learning. PMLR, 2019.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Yu, Yue. "NeRF: How NDC Works." Yue Yu's Blog, 12 Aug. 2022, yconquesty.github.io/blog/ml/nerf/nerf_ndc.html#background. Accessed 21 May 2025.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title"/>
          </p:nvPr>
        </p:nvSpPr>
        <p:spPr>
          <a:xfrm>
            <a:off x="1143000" y="1755803"/>
            <a:ext cx="6858000" cy="1790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150"/>
              <a:t>3D Reconstruction Using Nerfstudio Software</a:t>
            </a:r>
            <a:endParaRPr sz="3150"/>
          </a:p>
        </p:txBody>
      </p:sp>
      <p:sp>
        <p:nvSpPr>
          <p:cNvPr id="295" name="Google Shape;295;p35"/>
          <p:cNvSpPr txBox="1"/>
          <p:nvPr>
            <p:ph idx="1" type="body"/>
          </p:nvPr>
        </p:nvSpPr>
        <p:spPr>
          <a:xfrm>
            <a:off x="1143000" y="3615926"/>
            <a:ext cx="6858000" cy="797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s"/>
              <a:t>Author: Nicolás Araya</a:t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s"/>
              <a:t>Universidad de O’Higgins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/>
          <p:nvPr>
            <p:ph type="title"/>
          </p:nvPr>
        </p:nvSpPr>
        <p:spPr>
          <a:xfrm>
            <a:off x="628650" y="793175"/>
            <a:ext cx="7886700" cy="491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Index</a:t>
            </a:r>
            <a:endParaRPr/>
          </a:p>
        </p:txBody>
      </p:sp>
      <p:sp>
        <p:nvSpPr>
          <p:cNvPr id="109" name="Google Shape;109;p13"/>
          <p:cNvSpPr txBox="1"/>
          <p:nvPr>
            <p:ph idx="1" type="body"/>
          </p:nvPr>
        </p:nvSpPr>
        <p:spPr>
          <a:xfrm>
            <a:off x="649850" y="1414300"/>
            <a:ext cx="7668000" cy="3207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Char char="●"/>
            </a:pPr>
            <a:r>
              <a:rPr lang="es" sz="2200"/>
              <a:t>Nerfstudio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" sz="2200"/>
              <a:t>Introduction to Neural Radiance Fields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" sz="2200"/>
              <a:t>Dataset Creation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" sz="2200"/>
              <a:t>Colab Hands On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/>
          <p:nvPr>
            <p:ph type="title"/>
          </p:nvPr>
        </p:nvSpPr>
        <p:spPr>
          <a:xfrm>
            <a:off x="628650" y="793175"/>
            <a:ext cx="7886700" cy="491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Nerfstudio</a:t>
            </a:r>
            <a:endParaRPr/>
          </a:p>
        </p:txBody>
      </p:sp>
      <p:sp>
        <p:nvSpPr>
          <p:cNvPr id="115" name="Google Shape;115;p14"/>
          <p:cNvSpPr txBox="1"/>
          <p:nvPr>
            <p:ph idx="1" type="body"/>
          </p:nvPr>
        </p:nvSpPr>
        <p:spPr>
          <a:xfrm>
            <a:off x="649850" y="1414300"/>
            <a:ext cx="7668000" cy="3207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"/>
              <a:t>Nerfstudio provides a “simple” API that allows for a simplified end-to-end process of creating, training, and testing NeRFs.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14"/>
          <p:cNvGrpSpPr/>
          <p:nvPr/>
        </p:nvGrpSpPr>
        <p:grpSpPr>
          <a:xfrm>
            <a:off x="129820" y="4154679"/>
            <a:ext cx="4249217" cy="858106"/>
            <a:chOff x="152400" y="1836025"/>
            <a:chExt cx="9143999" cy="1776250"/>
          </a:xfrm>
        </p:grpSpPr>
        <p:pic>
          <p:nvPicPr>
            <p:cNvPr id="117" name="Google Shape;117;p14"/>
            <p:cNvPicPr preferRelativeResize="0"/>
            <p:nvPr/>
          </p:nvPicPr>
          <p:blipFill rotWithShape="1">
            <a:blip r:embed="rId3">
              <a:alphaModFix/>
            </a:blip>
            <a:srcRect b="0" l="32313" r="0" t="0"/>
            <a:stretch/>
          </p:blipFill>
          <p:spPr>
            <a:xfrm>
              <a:off x="3106800" y="1836025"/>
              <a:ext cx="6189600" cy="17762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>
                <a:srgbClr val="000000">
                  <a:alpha val="73000"/>
                </a:srgbClr>
              </a:outerShdw>
            </a:effectLst>
          </p:spPr>
        </p:pic>
        <p:pic>
          <p:nvPicPr>
            <p:cNvPr id="118" name="Google Shape;118;p14"/>
            <p:cNvPicPr preferRelativeResize="0"/>
            <p:nvPr/>
          </p:nvPicPr>
          <p:blipFill rotWithShape="1">
            <a:blip r:embed="rId4">
              <a:alphaModFix/>
            </a:blip>
            <a:srcRect b="0" l="0" r="67749" t="0"/>
            <a:stretch/>
          </p:blipFill>
          <p:spPr>
            <a:xfrm>
              <a:off x="152400" y="1836025"/>
              <a:ext cx="2948999" cy="17762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>
                <a:srgbClr val="000000">
                  <a:alpha val="73000"/>
                </a:srgbClr>
              </a:outerShdw>
            </a:effectLst>
          </p:spPr>
        </p:pic>
      </p:grpSp>
      <p:pic>
        <p:nvPicPr>
          <p:cNvPr id="119" name="Google Shape;119;p14" title="194017985-ade69503-9d68-46a2-b518-2db1a012f090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3429" y="2639300"/>
            <a:ext cx="2690000" cy="15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4" title="194020648-7e5f380c-15ca-461d-8c1c-20beb586defe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1929" y="2639300"/>
            <a:ext cx="2359622" cy="15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/>
          <p:nvPr>
            <p:ph type="title"/>
          </p:nvPr>
        </p:nvSpPr>
        <p:spPr>
          <a:xfrm>
            <a:off x="628650" y="793175"/>
            <a:ext cx="7886700" cy="491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Features</a:t>
            </a:r>
            <a:endParaRPr/>
          </a:p>
        </p:txBody>
      </p: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649850" y="1414300"/>
            <a:ext cx="7668000" cy="3207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Modularized NeRF component frameworks.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Data Management.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Training Initialization.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Radiance Fields Rendering Visualization with Viser.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451593" y="4751625"/>
            <a:ext cx="530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2"/>
                </a:solidFill>
              </a:rPr>
              <a:t>Yi, Brent, and contributors. Viser: Web-based 3D Visualization + Python. 2023. Accessed 21 May 2025. https://viser.studio/</a:t>
            </a:r>
            <a:endParaRPr sz="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628650" y="793175"/>
            <a:ext cx="7886700" cy="491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Core Components</a:t>
            </a:r>
            <a:endParaRPr/>
          </a:p>
        </p:txBody>
      </p:sp>
      <p:sp>
        <p:nvSpPr>
          <p:cNvPr id="133" name="Google Shape;133;p16"/>
          <p:cNvSpPr txBox="1"/>
          <p:nvPr>
            <p:ph idx="1" type="body"/>
          </p:nvPr>
        </p:nvSpPr>
        <p:spPr>
          <a:xfrm>
            <a:off x="649850" y="1414300"/>
            <a:ext cx="7668000" cy="3207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b="1" lang="es"/>
              <a:t>DataManagers and DataParsers</a:t>
            </a:r>
            <a:endParaRPr b="1"/>
          </a:p>
        </p:txBody>
      </p:sp>
      <p:sp>
        <p:nvSpPr>
          <p:cNvPr id="134" name="Google Shape;134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451601" y="4751625"/>
            <a:ext cx="63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2"/>
                </a:solidFill>
              </a:rPr>
              <a:t>Tancik, Matthew, et al. "Nerfstudio: A modular framework for neural radiance field development." ACM SIGGRAPH 2023 conference proceedings. 2023.</a:t>
            </a:r>
            <a:endParaRPr sz="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2"/>
              </a:solidFill>
            </a:endParaRPr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6313" y="2299175"/>
            <a:ext cx="5565175" cy="14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03" y="1917922"/>
            <a:ext cx="1963050" cy="2200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6"/>
          <p:cNvCxnSpPr>
            <a:stCxn id="137" idx="3"/>
            <a:endCxn id="136" idx="1"/>
          </p:cNvCxnSpPr>
          <p:nvPr/>
        </p:nvCxnSpPr>
        <p:spPr>
          <a:xfrm>
            <a:off x="2414653" y="3018247"/>
            <a:ext cx="851700" cy="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/>
          <p:nvPr>
            <p:ph type="title"/>
          </p:nvPr>
        </p:nvSpPr>
        <p:spPr>
          <a:xfrm>
            <a:off x="628650" y="793175"/>
            <a:ext cx="7886700" cy="491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Core Components</a:t>
            </a:r>
            <a:endParaRPr/>
          </a:p>
        </p:txBody>
      </p:sp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649850" y="1414300"/>
            <a:ext cx="7668000" cy="3207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b="1" lang="es"/>
              <a:t>RayBundles, RaySamples, and Frustums</a:t>
            </a:r>
            <a:endParaRPr b="1"/>
          </a:p>
        </p:txBody>
      </p:sp>
      <p:sp>
        <p:nvSpPr>
          <p:cNvPr id="145" name="Google Shape;145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451601" y="4751625"/>
            <a:ext cx="63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2"/>
                </a:solidFill>
              </a:rPr>
              <a:t>Tancik, Matthew, et al. "Nerfstudio: A modular framework for neural radiance field development." ACM SIGGRAPH 2023 conference proceedings. 2023, </a:t>
            </a:r>
            <a:r>
              <a:rPr b="1" lang="es" sz="800">
                <a:solidFill>
                  <a:schemeClr val="lt2"/>
                </a:solidFill>
              </a:rPr>
              <a:t>Figure 4</a:t>
            </a:r>
            <a:endParaRPr b="1" sz="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2"/>
              </a:solidFill>
            </a:endParaRPr>
          </a:p>
        </p:txBody>
      </p:sp>
      <p:pic>
        <p:nvPicPr>
          <p:cNvPr id="147" name="Google Shape;14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096" y="2111946"/>
            <a:ext cx="3815825" cy="22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type="title"/>
          </p:nvPr>
        </p:nvSpPr>
        <p:spPr>
          <a:xfrm>
            <a:off x="628650" y="793175"/>
            <a:ext cx="7886700" cy="491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Core Components</a:t>
            </a:r>
            <a:endParaRPr/>
          </a:p>
        </p:txBody>
      </p:sp>
      <p:sp>
        <p:nvSpPr>
          <p:cNvPr id="153" name="Google Shape;153;p18"/>
          <p:cNvSpPr txBox="1"/>
          <p:nvPr>
            <p:ph idx="1" type="body"/>
          </p:nvPr>
        </p:nvSpPr>
        <p:spPr>
          <a:xfrm>
            <a:off x="649850" y="1414300"/>
            <a:ext cx="7668000" cy="3207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b="1" lang="es"/>
              <a:t>Models and Fields for each Framework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451601" y="4751625"/>
            <a:ext cx="63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2"/>
                </a:solidFill>
              </a:rPr>
              <a:t>Tancik, Matthew, et al. "Nerfstudio: A modular framework for neural radiance field development." ACM SIGGRAPH 2023 conference proceedings. 2023.</a:t>
            </a:r>
            <a:endParaRPr sz="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2"/>
              </a:solidFill>
            </a:endParaRPr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00" y="1915975"/>
            <a:ext cx="3483150" cy="25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3025" y="2021637"/>
            <a:ext cx="4428277" cy="23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>
            <p:ph type="title"/>
          </p:nvPr>
        </p:nvSpPr>
        <p:spPr>
          <a:xfrm>
            <a:off x="628650" y="793175"/>
            <a:ext cx="7886700" cy="491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es"/>
              <a:t>Core Components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649850" y="1414300"/>
            <a:ext cx="7668000" cy="3207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b="1" lang="es"/>
              <a:t>Real Time Web Viewer</a:t>
            </a:r>
            <a:endParaRPr b="1"/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380" y="1911425"/>
            <a:ext cx="5227249" cy="23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/>
          <p:nvPr/>
        </p:nvSpPr>
        <p:spPr>
          <a:xfrm>
            <a:off x="451601" y="4751625"/>
            <a:ext cx="63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2"/>
                </a:solidFill>
              </a:rPr>
              <a:t>Tancik, Matthew, et al. "Nerfstudio: A modular framework for neural radiance field development." ACM SIGGRAPH 2023 conference proceedings. 2023, </a:t>
            </a:r>
            <a:r>
              <a:rPr b="1" lang="es" sz="800">
                <a:solidFill>
                  <a:schemeClr val="lt2"/>
                </a:solidFill>
              </a:rPr>
              <a:t>Figure 5</a:t>
            </a:r>
            <a:endParaRPr b="1" sz="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